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61" r:id="rId5"/>
    <p:sldId id="359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D81F9-63BE-4BA6-B89B-DE503E03DC17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2F0E8-404D-495F-8017-71A6140B0C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9051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68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40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68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44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50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77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270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3869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5" name="Picture 2" descr="https://lh6.googleusercontent.com/AyDY74v779qlkZT7lj_l56vZGFGkMQxZFn4Ku_hoPXp7Omo_FBQUTvE2UYcYIzSiIAYcSmw7cZXqiDBYK2R8b4WFFoJpfL9XQxT2jpyChx1R5tWgqAGoyLz5Z_x8oQRCQQBXSYs=s0">
            <a:extLst>
              <a:ext uri="{FF2B5EF4-FFF2-40B4-BE49-F238E27FC236}">
                <a16:creationId xmlns:a16="http://schemas.microsoft.com/office/drawing/2014/main" id="{AECD662E-19FD-4476-970D-B49B308B540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52"/>
          <a:stretch/>
        </p:blipFill>
        <p:spPr bwMode="auto">
          <a:xfrm rot="16200000">
            <a:off x="3836314" y="-3836315"/>
            <a:ext cx="4520778" cy="1219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15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956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6530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281CC-A256-4EAA-B7A3-79944CAE85FD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09F48-D47A-4C8E-AA97-D3C0A17600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405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>
            <a:extLst>
              <a:ext uri="{FF2B5EF4-FFF2-40B4-BE49-F238E27FC236}">
                <a16:creationId xmlns:a16="http://schemas.microsoft.com/office/drawing/2014/main" id="{F7C98E58-CEDD-4A63-ACA0-D8090A5AB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676"/>
            <a:ext cx="12138102" cy="15039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>
            <a:lvl1pPr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 sz="3000" dirty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國立臺灣科技大學化學工程系</a:t>
            </a:r>
            <a:endParaRPr lang="en-US" altLang="zh-TW" sz="3000" dirty="0">
              <a:solidFill>
                <a:schemeClr val="bg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algn="ctr"/>
            <a:r>
              <a:rPr lang="en-US" altLang="zh-TW" sz="3000" dirty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Department of Chemical Engineering, Taiwan Tech</a:t>
            </a:r>
          </a:p>
          <a:p>
            <a:pPr algn="ctr"/>
            <a:r>
              <a:rPr lang="en-US" altLang="zh-TW" sz="3000" dirty="0" smtClean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112</a:t>
            </a:r>
            <a:r>
              <a:rPr lang="zh-TW" altLang="en-US" sz="3000" dirty="0" smtClean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學年</a:t>
            </a:r>
            <a:r>
              <a:rPr lang="zh-TW" altLang="en-US" sz="3000" dirty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碩士學位考試公告 </a:t>
            </a:r>
            <a:r>
              <a:rPr lang="en-US" altLang="zh-TW" sz="3000" dirty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Announcement for Master oral defense</a:t>
            </a:r>
          </a:p>
        </p:txBody>
      </p:sp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9CCA0BDB-28C5-4618-B83E-7CF204528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609349"/>
              </p:ext>
            </p:extLst>
          </p:nvPr>
        </p:nvGraphicFramePr>
        <p:xfrm>
          <a:off x="253389" y="1694872"/>
          <a:ext cx="11644829" cy="4736583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487709">
                  <a:extLst>
                    <a:ext uri="{9D8B030D-6E8A-4147-A177-3AD203B41FA5}">
                      <a16:colId xmlns:a16="http://schemas.microsoft.com/office/drawing/2014/main" val="3250306375"/>
                    </a:ext>
                  </a:extLst>
                </a:gridCol>
                <a:gridCol w="1487709">
                  <a:extLst>
                    <a:ext uri="{9D8B030D-6E8A-4147-A177-3AD203B41FA5}">
                      <a16:colId xmlns:a16="http://schemas.microsoft.com/office/drawing/2014/main" val="3986387780"/>
                    </a:ext>
                  </a:extLst>
                </a:gridCol>
                <a:gridCol w="1673699">
                  <a:extLst>
                    <a:ext uri="{9D8B030D-6E8A-4147-A177-3AD203B41FA5}">
                      <a16:colId xmlns:a16="http://schemas.microsoft.com/office/drawing/2014/main" val="1183895538"/>
                    </a:ext>
                  </a:extLst>
                </a:gridCol>
                <a:gridCol w="3128913">
                  <a:extLst>
                    <a:ext uri="{9D8B030D-6E8A-4147-A177-3AD203B41FA5}">
                      <a16:colId xmlns:a16="http://schemas.microsoft.com/office/drawing/2014/main" val="2976385534"/>
                    </a:ext>
                  </a:extLst>
                </a:gridCol>
                <a:gridCol w="1961963">
                  <a:extLst>
                    <a:ext uri="{9D8B030D-6E8A-4147-A177-3AD203B41FA5}">
                      <a16:colId xmlns:a16="http://schemas.microsoft.com/office/drawing/2014/main" val="25990241"/>
                    </a:ext>
                  </a:extLst>
                </a:gridCol>
                <a:gridCol w="1904836">
                  <a:extLst>
                    <a:ext uri="{9D8B030D-6E8A-4147-A177-3AD203B41FA5}">
                      <a16:colId xmlns:a16="http://schemas.microsoft.com/office/drawing/2014/main" val="2615386091"/>
                    </a:ext>
                  </a:extLst>
                </a:gridCol>
              </a:tblGrid>
              <a:tr h="109907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口試日期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時間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TW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Date/Time)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學號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(Student ID)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應試生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(M.S. candidate)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論文題目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(Title for dissertation)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口試委員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(List of committee members)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口試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地點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Venue) 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117859"/>
                  </a:ext>
                </a:extLst>
              </a:tr>
              <a:tr h="149702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2023/01/17 (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09:00-11:00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範例</a:t>
                      </a:r>
                      <a:r>
                        <a:rPr lang="en-US" altLang="zh-TW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輸入資料無需網底</a:t>
                      </a:r>
                      <a:endParaRPr lang="en-US" altLang="zh-TW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M10906837</a:t>
                      </a:r>
                    </a:p>
                  </a:txBody>
                  <a:tcPr marL="3291" marR="3291" marT="3291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Michelle Meiske Yvonne</a:t>
                      </a:r>
                    </a:p>
                  </a:txBody>
                  <a:tcPr marL="3291" marR="3291" marT="3291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The Photocuring 3D Printed Phantoms with Spontaneously Generated Submicron- to Nano-Porous Structures for Minimally-Invasive Ultrasound-Guided Surgeries</a:t>
                      </a:r>
                    </a:p>
                  </a:txBody>
                  <a:tcPr marL="3291" marR="3291" marT="3291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何明樺</a:t>
                      </a:r>
                      <a:r>
                        <a:rPr lang="zh-TW" altLang="en-US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王大銘</a:t>
                      </a:r>
                      <a:r>
                        <a:rPr lang="zh-TW" altLang="en-US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高震宇</a:t>
                      </a:r>
                      <a:r>
                        <a:rPr lang="zh-TW" altLang="en-US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共三位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E2-204</a:t>
                      </a:r>
                      <a:endParaRPr lang="zh-TW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784265"/>
                  </a:ext>
                </a:extLst>
              </a:tr>
              <a:tr h="1171147"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516197"/>
                  </a:ext>
                </a:extLst>
              </a:tr>
              <a:tr h="969331"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796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77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E796E7E5-5308-4034-BEDC-4B1C339F9B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92815"/>
              </p:ext>
            </p:extLst>
          </p:nvPr>
        </p:nvGraphicFramePr>
        <p:xfrm>
          <a:off x="253389" y="1694872"/>
          <a:ext cx="11644829" cy="5078162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487709">
                  <a:extLst>
                    <a:ext uri="{9D8B030D-6E8A-4147-A177-3AD203B41FA5}">
                      <a16:colId xmlns:a16="http://schemas.microsoft.com/office/drawing/2014/main" val="3250306375"/>
                    </a:ext>
                  </a:extLst>
                </a:gridCol>
                <a:gridCol w="1487709">
                  <a:extLst>
                    <a:ext uri="{9D8B030D-6E8A-4147-A177-3AD203B41FA5}">
                      <a16:colId xmlns:a16="http://schemas.microsoft.com/office/drawing/2014/main" val="3986387780"/>
                    </a:ext>
                  </a:extLst>
                </a:gridCol>
                <a:gridCol w="1673699">
                  <a:extLst>
                    <a:ext uri="{9D8B030D-6E8A-4147-A177-3AD203B41FA5}">
                      <a16:colId xmlns:a16="http://schemas.microsoft.com/office/drawing/2014/main" val="1183895538"/>
                    </a:ext>
                  </a:extLst>
                </a:gridCol>
                <a:gridCol w="3294726">
                  <a:extLst>
                    <a:ext uri="{9D8B030D-6E8A-4147-A177-3AD203B41FA5}">
                      <a16:colId xmlns:a16="http://schemas.microsoft.com/office/drawing/2014/main" val="2976385534"/>
                    </a:ext>
                  </a:extLst>
                </a:gridCol>
                <a:gridCol w="1796150">
                  <a:extLst>
                    <a:ext uri="{9D8B030D-6E8A-4147-A177-3AD203B41FA5}">
                      <a16:colId xmlns:a16="http://schemas.microsoft.com/office/drawing/2014/main" val="25990241"/>
                    </a:ext>
                  </a:extLst>
                </a:gridCol>
                <a:gridCol w="1904836">
                  <a:extLst>
                    <a:ext uri="{9D8B030D-6E8A-4147-A177-3AD203B41FA5}">
                      <a16:colId xmlns:a16="http://schemas.microsoft.com/office/drawing/2014/main" val="2615386091"/>
                    </a:ext>
                  </a:extLst>
                </a:gridCol>
              </a:tblGrid>
              <a:tr h="91076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口試日期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時間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(Date/Time)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學號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(Student ID)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應試生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(Ph.D. candidate)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論文題目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(Title for dissertation)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口試委員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(List of committee members)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口試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地點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Venue) 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117859"/>
                  </a:ext>
                </a:extLst>
              </a:tr>
              <a:tr h="195827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2024/06/25(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13:30-16:30</a:t>
                      </a:r>
                    </a:p>
                    <a:p>
                      <a:pPr algn="ctr" fontAlgn="ctr"/>
                      <a:r>
                        <a:rPr lang="en-US" altLang="zh-TW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範例</a:t>
                      </a:r>
                      <a:r>
                        <a:rPr lang="en-US" altLang="zh-TW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輸入資料無需網底</a:t>
                      </a:r>
                      <a:endParaRPr lang="en-US" altLang="zh-TW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en-US" altLang="zh-TW" sz="1600" b="1" i="0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D10906827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Worku</a:t>
                      </a:r>
                      <a:r>
                        <a:rPr lang="en-US" altLang="zh-TW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Batu</a:t>
                      </a:r>
                      <a:r>
                        <a:rPr lang="en-US" altLang="zh-TW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Dirersa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具 </a:t>
                      </a:r>
                      <a:r>
                        <a:rPr lang="en-US" altLang="zh-TW" sz="18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 </a:t>
                      </a:r>
                      <a:r>
                        <a:rPr lang="zh-TW" altLang="en-US" sz="18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動態療法多功能奈米載用於腫瘤微環境增強協同治療</a:t>
                      </a:r>
                    </a:p>
                    <a:p>
                      <a:r>
                        <a:rPr lang="en-US" altLang="zh-TW" sz="18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Functionalized </a:t>
                      </a:r>
                      <a:r>
                        <a:rPr lang="en-US" altLang="zh-TW" sz="1800" dirty="0" err="1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Nanocarrier</a:t>
                      </a:r>
                      <a:r>
                        <a:rPr lang="en-US" altLang="zh-TW" sz="18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with Enhanced </a:t>
                      </a:r>
                      <a:r>
                        <a:rPr lang="en-US" altLang="zh-TW" sz="1800" dirty="0" err="1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Xdynamic</a:t>
                      </a:r>
                      <a:endParaRPr lang="en-US" altLang="zh-TW" sz="1800" dirty="0" smtClean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TW" sz="18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Activity for Tumor Microenvironment-mediated</a:t>
                      </a:r>
                    </a:p>
                    <a:p>
                      <a:r>
                        <a:rPr lang="en-US" altLang="zh-TW" sz="18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Synergistic Therapy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zh-TW" sz="1700" b="1" kern="12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張家耀</a:t>
                      </a:r>
                      <a:r>
                        <a:rPr lang="zh-TW" altLang="zh-TW" sz="17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、蔡伸隆、謝元榜、張榮善及李育誠共五位</a:t>
                      </a:r>
                      <a:endParaRPr lang="ja-JP" alt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E2-204</a:t>
                      </a:r>
                      <a:endParaRPr lang="zh-TW" altLang="en-US" sz="2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23927"/>
                  </a:ext>
                </a:extLst>
              </a:tr>
              <a:tr h="2209126"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291" marR="3291" marT="329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246563"/>
                  </a:ext>
                </a:extLst>
              </a:tr>
            </a:tbl>
          </a:graphicData>
        </a:graphic>
      </p:graphicFrame>
      <p:sp>
        <p:nvSpPr>
          <p:cNvPr id="5" name="Rectangle 21">
            <a:extLst>
              <a:ext uri="{FF2B5EF4-FFF2-40B4-BE49-F238E27FC236}">
                <a16:creationId xmlns:a16="http://schemas.microsoft.com/office/drawing/2014/main" id="{39D57E89-9481-4061-B166-559E7A50F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676"/>
            <a:ext cx="12138102" cy="1503936"/>
          </a:xfrm>
          <a:prstGeom prst="rect">
            <a:avLst/>
          </a:pr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>
            <a:lvl1pPr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tabLst>
                <a:tab pos="1079500" algn="l"/>
              </a:tabLst>
            </a:pPr>
            <a:r>
              <a:rPr lang="zh-TW" altLang="en-US" sz="3000" dirty="0">
                <a:solidFill>
                  <a:srgbClr val="FFFF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國立臺灣科技大學化學工程系</a:t>
            </a:r>
            <a:endParaRPr lang="en-US" altLang="zh-TW" sz="3000" dirty="0">
              <a:solidFill>
                <a:srgbClr val="FFFF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algn="ctr"/>
            <a:r>
              <a:rPr lang="en-US" altLang="zh-TW" sz="3000" dirty="0">
                <a:solidFill>
                  <a:srgbClr val="FFFF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Department of Chemical Engineering, Taiwan Tech</a:t>
            </a:r>
          </a:p>
          <a:p>
            <a:pPr algn="ctr"/>
            <a:r>
              <a:rPr lang="en-US" altLang="zh-TW" sz="3000" dirty="0" smtClean="0">
                <a:solidFill>
                  <a:srgbClr val="FFFF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112</a:t>
            </a:r>
            <a:r>
              <a:rPr lang="zh-TW" altLang="en-US" sz="3000" dirty="0" smtClean="0">
                <a:solidFill>
                  <a:srgbClr val="FFFF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學年</a:t>
            </a:r>
            <a:r>
              <a:rPr lang="zh-TW" altLang="en-US" sz="3000" dirty="0">
                <a:solidFill>
                  <a:srgbClr val="FFFF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博士學位考試公告  </a:t>
            </a:r>
            <a:r>
              <a:rPr lang="en-US" altLang="zh-TW" sz="3000" dirty="0">
                <a:solidFill>
                  <a:srgbClr val="FFFF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Announcement for </a:t>
            </a:r>
            <a:r>
              <a:rPr lang="en-US" altLang="zh-TW" sz="3000" dirty="0" err="1">
                <a:solidFill>
                  <a:srgbClr val="FFFF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Ph.D</a:t>
            </a:r>
            <a:r>
              <a:rPr lang="en-US" altLang="zh-TW" sz="3000" dirty="0">
                <a:solidFill>
                  <a:srgbClr val="FFFF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oral defense</a:t>
            </a:r>
          </a:p>
        </p:txBody>
      </p:sp>
    </p:spTree>
    <p:extLst>
      <p:ext uri="{BB962C8B-B14F-4D97-AF65-F5344CB8AC3E}">
        <p14:creationId xmlns:p14="http://schemas.microsoft.com/office/powerpoint/2010/main" val="3708971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279F053BA02E4F94D67DE04A4ECA34" ma:contentTypeVersion="10" ma:contentTypeDescription="Create a new document." ma:contentTypeScope="" ma:versionID="390d2cd70f1b5d6ce4c15299ca440d7f">
  <xsd:schema xmlns:xsd="http://www.w3.org/2001/XMLSchema" xmlns:xs="http://www.w3.org/2001/XMLSchema" xmlns:p="http://schemas.microsoft.com/office/2006/metadata/properties" xmlns:ns3="5fc3d4e6-f452-449b-b608-9f91deebd10c" targetNamespace="http://schemas.microsoft.com/office/2006/metadata/properties" ma:root="true" ma:fieldsID="619d72bb208ca35235bdbec85ced8bd4" ns3:_="">
    <xsd:import namespace="5fc3d4e6-f452-449b-b608-9f91deebd10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c3d4e6-f452-449b-b608-9f91deebd1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1ABDFB-A1D6-43AE-BA33-6DFFC49330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c3d4e6-f452-449b-b608-9f91deebd1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620824-AADD-41E1-876F-8B3C568C0671}">
  <ds:schemaRefs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5fc3d4e6-f452-449b-b608-9f91deebd10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3205F8E-F13F-435E-81A6-421880A706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9545</TotalTime>
  <Words>231</Words>
  <Application>Microsoft Office PowerPoint</Application>
  <PresentationFormat>寬螢幕</PresentationFormat>
  <Paragraphs>51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微軟正黑體</vt:lpstr>
      <vt:lpstr>新細明體</vt:lpstr>
      <vt:lpstr>標楷體</vt:lpstr>
      <vt:lpstr>Arial</vt:lpstr>
      <vt:lpstr>Calibri</vt:lpstr>
      <vt:lpstr>Times New Roman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TZONG-HENG CHIOU</cp:lastModifiedBy>
  <cp:revision>375</cp:revision>
  <cp:lastPrinted>2022-05-09T02:16:42Z</cp:lastPrinted>
  <dcterms:created xsi:type="dcterms:W3CDTF">2022-04-25T01:44:55Z</dcterms:created>
  <dcterms:modified xsi:type="dcterms:W3CDTF">2024-05-28T08:23:55Z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0x01010061279F053BA02E4F94D67DE04A4ECA34</vt:lpwstr>
  </property>
</Properties>
</file>